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824" r:id="rId2"/>
  </p:sldMasterIdLst>
  <p:notesMasterIdLst>
    <p:notesMasterId r:id="rId27"/>
  </p:notesMasterIdLst>
  <p:sldIdLst>
    <p:sldId id="259" r:id="rId3"/>
    <p:sldId id="260" r:id="rId4"/>
    <p:sldId id="373" r:id="rId5"/>
    <p:sldId id="374" r:id="rId6"/>
    <p:sldId id="375" r:id="rId7"/>
    <p:sldId id="381" r:id="rId8"/>
    <p:sldId id="441" r:id="rId9"/>
    <p:sldId id="442" r:id="rId10"/>
    <p:sldId id="670" r:id="rId11"/>
    <p:sldId id="985" r:id="rId12"/>
    <p:sldId id="377" r:id="rId13"/>
    <p:sldId id="378" r:id="rId14"/>
    <p:sldId id="669" r:id="rId15"/>
    <p:sldId id="379" r:id="rId16"/>
    <p:sldId id="998" r:id="rId17"/>
    <p:sldId id="644" r:id="rId18"/>
    <p:sldId id="645" r:id="rId19"/>
    <p:sldId id="646" r:id="rId20"/>
    <p:sldId id="647" r:id="rId21"/>
    <p:sldId id="447" r:id="rId22"/>
    <p:sldId id="451" r:id="rId23"/>
    <p:sldId id="654" r:id="rId24"/>
    <p:sldId id="996" r:id="rId25"/>
    <p:sldId id="650" r:id="rId2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EC1"/>
    <a:srgbClr val="4400FF"/>
    <a:srgbClr val="8F66FF"/>
    <a:srgbClr val="73CC3A"/>
    <a:srgbClr val="F7C23E"/>
    <a:srgbClr val="DB3838"/>
    <a:srgbClr val="404040"/>
    <a:srgbClr val="262626"/>
    <a:srgbClr val="00B8FF"/>
    <a:srgbClr val="202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7"/>
    <p:restoredTop sz="78175" autoAdjust="0"/>
  </p:normalViewPr>
  <p:slideViewPr>
    <p:cSldViewPr snapToGrid="0" snapToObjects="1">
      <p:cViewPr varScale="1">
        <p:scale>
          <a:sx n="110" d="100"/>
          <a:sy n="110" d="100"/>
        </p:scale>
        <p:origin x="2232" y="16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68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67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2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9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79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42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67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8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98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45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4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24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1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5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7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55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8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5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2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microsoft.com/office/2007/relationships/hdphoto" Target="../media/hdphoto5.wdp"/><Relationship Id="rId9" Type="http://schemas.openxmlformats.org/officeDocument/2006/relationships/image" Target="../media/image9.png"/><Relationship Id="rId14" Type="http://schemas.microsoft.com/office/2007/relationships/hdphoto" Target="../media/hdphoto4.wdp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6" y="-1334151"/>
            <a:ext cx="8437414" cy="9243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63B3F-737A-F4AD-9274-F86098D4E1A9}"/>
              </a:ext>
            </a:extLst>
          </p:cNvPr>
          <p:cNvSpPr txBox="1"/>
          <p:nvPr userDrawn="1"/>
        </p:nvSpPr>
        <p:spPr>
          <a:xfrm rot="17211535">
            <a:off x="9813048" y="5699433"/>
            <a:ext cx="20936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rgbClr val="595959"/>
                </a:solidFill>
                <a:latin typeface="Tahoma"/>
              </a:rPr>
              <a:t>Blues Notecard 30mm x 35mm</a:t>
            </a:r>
          </a:p>
        </p:txBody>
      </p:sp>
      <p:pic>
        <p:nvPicPr>
          <p:cNvPr id="7" name="Picture 6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51D7C55-AC10-705B-9F44-30106B0832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623" y="5614821"/>
            <a:ext cx="2813497" cy="95248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4AF1C7-A1EE-D5C6-7110-459468D7B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04005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8406060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1"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0825269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82001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6269257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62839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274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866614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4126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38553010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6791690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9728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38309889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73267538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941231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N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85571727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30834492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50805259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26617207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94701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354879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18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9431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14742275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  <a:solidFill>
            <a:schemeClr val="bg1">
              <a:lumMod val="9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686768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4735820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93554280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077884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3414797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7339846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4927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618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8334320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97886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188395421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241997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82D71BA-B227-6656-7E6E-95D52806C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002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22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67541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 dirty="0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275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1498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2092142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7032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1485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298117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74358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95600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7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62593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1583511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25852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768303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59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681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90841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96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326662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291738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766269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08586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937256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4BFF81C-64FA-A0DB-8488-7BAEE3702BAD}"/>
              </a:ext>
            </a:extLst>
          </p:cNvPr>
          <p:cNvSpPr/>
          <p:nvPr userDrawn="1"/>
        </p:nvSpPr>
        <p:spPr>
          <a:xfrm>
            <a:off x="2977729" y="3312453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03ECC5-5120-DF5E-4BE2-3397D72C4B13}"/>
              </a:ext>
            </a:extLst>
          </p:cNvPr>
          <p:cNvSpPr/>
          <p:nvPr userDrawn="1"/>
        </p:nvSpPr>
        <p:spPr>
          <a:xfrm>
            <a:off x="5192609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AC29CF-E5B0-A63A-38A2-F609E936880D}"/>
              </a:ext>
            </a:extLst>
          </p:cNvPr>
          <p:cNvSpPr/>
          <p:nvPr userDrawn="1"/>
        </p:nvSpPr>
        <p:spPr>
          <a:xfrm>
            <a:off x="7407489" y="3302611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7E9633-996E-81DA-441C-EBC404A3DA9E}"/>
              </a:ext>
            </a:extLst>
          </p:cNvPr>
          <p:cNvSpPr/>
          <p:nvPr userDrawn="1"/>
        </p:nvSpPr>
        <p:spPr>
          <a:xfrm>
            <a:off x="9622369" y="3297690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589101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/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5891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104881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5455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734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65105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067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42372125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672283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43729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85812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34404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205486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143858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42413055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975582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31946837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654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7940026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57966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683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56387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357292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753908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85496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05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709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36576944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7066069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26B52B5-140E-F494-C0CB-4BB7670E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699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2637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853590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5" y="-1334150"/>
            <a:ext cx="8437414" cy="9243362"/>
          </a:xfrm>
          <a:prstGeom prst="rect">
            <a:avLst/>
          </a:prstGeom>
        </p:spPr>
      </p:pic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F6A8563-50E2-BFDD-4DDC-3D0134797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78" y="1459048"/>
            <a:ext cx="2813497" cy="952486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628D0EB-FB31-A427-43DF-00D6680C3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158206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1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700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1297422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34197239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86773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34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023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053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12811753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411015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15069079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492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314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41065505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4333141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546954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20812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906774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3343312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8322670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4400FF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4254781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2284798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7149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21595210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9204229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0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0218445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8141037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331995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  <a:ln>
            <a:solidFill>
              <a:schemeClr val="accent5"/>
            </a:solidFill>
          </a:ln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4995499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9591285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52991654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38914235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BFB4FBF-BEB9-2FEA-B266-F2794EB2960A}"/>
              </a:ext>
            </a:extLst>
          </p:cNvPr>
          <p:cNvSpPr/>
          <p:nvPr userDrawn="1"/>
        </p:nvSpPr>
        <p:spPr>
          <a:xfrm>
            <a:off x="297383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C9BF1F-6A82-7EFF-77CE-C8F1054870AF}"/>
              </a:ext>
            </a:extLst>
          </p:cNvPr>
          <p:cNvSpPr/>
          <p:nvPr userDrawn="1"/>
        </p:nvSpPr>
        <p:spPr>
          <a:xfrm>
            <a:off x="518871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47907D-CB65-1282-D14E-915723D41E94}"/>
              </a:ext>
            </a:extLst>
          </p:cNvPr>
          <p:cNvSpPr/>
          <p:nvPr userDrawn="1"/>
        </p:nvSpPr>
        <p:spPr>
          <a:xfrm>
            <a:off x="740359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0513AB-E117-0757-DA6A-557DC78C1F39}"/>
              </a:ext>
            </a:extLst>
          </p:cNvPr>
          <p:cNvSpPr/>
          <p:nvPr userDrawn="1"/>
        </p:nvSpPr>
        <p:spPr>
          <a:xfrm>
            <a:off x="961847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48299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109.xml"/><Relationship Id="rId47" Type="http://schemas.openxmlformats.org/officeDocument/2006/relationships/slideLayout" Target="../slideLayouts/slideLayout114.xml"/><Relationship Id="rId63" Type="http://schemas.openxmlformats.org/officeDocument/2006/relationships/slideLayout" Target="../slideLayouts/slideLayout130.xml"/><Relationship Id="rId68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slideLayout" Target="../slideLayouts/slideLayout112.xml"/><Relationship Id="rId53" Type="http://schemas.openxmlformats.org/officeDocument/2006/relationships/slideLayout" Target="../slideLayouts/slideLayout120.xml"/><Relationship Id="rId58" Type="http://schemas.openxmlformats.org/officeDocument/2006/relationships/slideLayout" Target="../slideLayouts/slideLayout125.xml"/><Relationship Id="rId6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15.xml"/><Relationship Id="rId56" Type="http://schemas.openxmlformats.org/officeDocument/2006/relationships/slideLayout" Target="../slideLayouts/slideLayout123.xml"/><Relationship Id="rId64" Type="http://schemas.openxmlformats.org/officeDocument/2006/relationships/slideLayout" Target="../slideLayouts/slideLayout131.xml"/><Relationship Id="rId69" Type="http://schemas.openxmlformats.org/officeDocument/2006/relationships/theme" Target="../theme/theme2.xml"/><Relationship Id="rId8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13.xml"/><Relationship Id="rId59" Type="http://schemas.openxmlformats.org/officeDocument/2006/relationships/slideLayout" Target="../slideLayouts/slideLayout126.xml"/><Relationship Id="rId67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21.xml"/><Relationship Id="rId62" Type="http://schemas.openxmlformats.org/officeDocument/2006/relationships/slideLayout" Target="../slideLayouts/slideLayout129.xml"/><Relationship Id="rId70" Type="http://schemas.openxmlformats.org/officeDocument/2006/relationships/image" Target="../media/image14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16.xml"/><Relationship Id="rId57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9.xml"/><Relationship Id="rId60" Type="http://schemas.openxmlformats.org/officeDocument/2006/relationships/slideLayout" Target="../slideLayouts/slideLayout127.xml"/><Relationship Id="rId65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17.xml"/><Relationship Id="rId55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91C6910-B7E8-8788-68DA-ABB29066C4FB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89" r:id="rId7"/>
    <p:sldLayoutId id="2147483684" r:id="rId8"/>
    <p:sldLayoutId id="2147483789" r:id="rId9"/>
    <p:sldLayoutId id="2147483704" r:id="rId10"/>
    <p:sldLayoutId id="2147483788" r:id="rId11"/>
    <p:sldLayoutId id="2147483807" r:id="rId12"/>
    <p:sldLayoutId id="2147483787" r:id="rId13"/>
    <p:sldLayoutId id="2147483813" r:id="rId14"/>
    <p:sldLayoutId id="2147483815" r:id="rId15"/>
    <p:sldLayoutId id="2147483891" r:id="rId16"/>
    <p:sldLayoutId id="2147483816" r:id="rId17"/>
    <p:sldLayoutId id="2147483814" r:id="rId18"/>
    <p:sldLayoutId id="2147483711" r:id="rId19"/>
    <p:sldLayoutId id="2147483714" r:id="rId20"/>
    <p:sldLayoutId id="2147483790" r:id="rId21"/>
    <p:sldLayoutId id="2147483694" r:id="rId22"/>
    <p:sldLayoutId id="2147483803" r:id="rId23"/>
    <p:sldLayoutId id="2147483722" r:id="rId24"/>
    <p:sldLayoutId id="2147483723" r:id="rId25"/>
    <p:sldLayoutId id="2147483806" r:id="rId26"/>
    <p:sldLayoutId id="2147483674" r:id="rId27"/>
    <p:sldLayoutId id="2147483729" r:id="rId28"/>
    <p:sldLayoutId id="2147483805" r:id="rId29"/>
    <p:sldLayoutId id="2147483696" r:id="rId30"/>
    <p:sldLayoutId id="2147483717" r:id="rId31"/>
    <p:sldLayoutId id="2147483670" r:id="rId32"/>
    <p:sldLayoutId id="2147483712" r:id="rId33"/>
    <p:sldLayoutId id="2147483719" r:id="rId34"/>
    <p:sldLayoutId id="2147483817" r:id="rId35"/>
    <p:sldLayoutId id="2147483721" r:id="rId36"/>
    <p:sldLayoutId id="2147483818" r:id="rId37"/>
    <p:sldLayoutId id="2147483819" r:id="rId38"/>
    <p:sldLayoutId id="2147483800" r:id="rId39"/>
    <p:sldLayoutId id="2147483728" r:id="rId40"/>
    <p:sldLayoutId id="2147483703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33" r:id="rId47"/>
    <p:sldLayoutId id="2147483734" r:id="rId48"/>
    <p:sldLayoutId id="2147483735" r:id="rId49"/>
    <p:sldLayoutId id="2147483822" r:id="rId50"/>
    <p:sldLayoutId id="2147483823" r:id="rId51"/>
    <p:sldLayoutId id="2147483820" r:id="rId52"/>
    <p:sldLayoutId id="2147483821" r:id="rId53"/>
    <p:sldLayoutId id="2147483697" r:id="rId54"/>
    <p:sldLayoutId id="2147483699" r:id="rId55"/>
    <p:sldLayoutId id="2147483668" r:id="rId56"/>
    <p:sldLayoutId id="2147483669" r:id="rId57"/>
    <p:sldLayoutId id="2147483673" r:id="rId58"/>
    <p:sldLayoutId id="2147483671" r:id="rId59"/>
    <p:sldLayoutId id="2147483726" r:id="rId60"/>
    <p:sldLayoutId id="2147483727" r:id="rId61"/>
    <p:sldLayoutId id="2147483700" r:id="rId62"/>
    <p:sldLayoutId id="2147483651" r:id="rId63"/>
    <p:sldLayoutId id="2147483698" r:id="rId64"/>
    <p:sldLayoutId id="2147483657" r:id="rId65"/>
    <p:sldLayoutId id="2147483718" r:id="rId66"/>
    <p:sldLayoutId id="2147483895" r:id="rId67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6D3B30E-6C97-DC5F-8A77-E9D5C8F1EB9A}"/>
              </a:ext>
            </a:extLst>
          </p:cNvPr>
          <p:cNvPicPr>
            <a:picLocks noChangeAspect="1"/>
          </p:cNvPicPr>
          <p:nvPr userDrawn="1"/>
        </p:nvPicPr>
        <p:blipFill>
          <a:blip r:embed="rId70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1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90" r:id="rId7"/>
    <p:sldLayoutId id="2147483831" r:id="rId8"/>
    <p:sldLayoutId id="2147483866" r:id="rId9"/>
    <p:sldLayoutId id="2147483832" r:id="rId10"/>
    <p:sldLayoutId id="2147483867" r:id="rId11"/>
    <p:sldLayoutId id="2147483833" r:id="rId12"/>
    <p:sldLayoutId id="2147483868" r:id="rId13"/>
    <p:sldLayoutId id="2147483834" r:id="rId14"/>
    <p:sldLayoutId id="2147483835" r:id="rId15"/>
    <p:sldLayoutId id="2147483892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48" r:id="rId29"/>
    <p:sldLayoutId id="2147483849" r:id="rId30"/>
    <p:sldLayoutId id="2147483850" r:id="rId31"/>
    <p:sldLayoutId id="2147483851" r:id="rId32"/>
    <p:sldLayoutId id="2147483852" r:id="rId33"/>
    <p:sldLayoutId id="2147483853" r:id="rId34"/>
    <p:sldLayoutId id="2147483854" r:id="rId35"/>
    <p:sldLayoutId id="2147483855" r:id="rId36"/>
    <p:sldLayoutId id="2147483856" r:id="rId37"/>
    <p:sldLayoutId id="2147483857" r:id="rId38"/>
    <p:sldLayoutId id="2147483858" r:id="rId39"/>
    <p:sldLayoutId id="2147483859" r:id="rId40"/>
    <p:sldLayoutId id="2147483860" r:id="rId41"/>
    <p:sldLayoutId id="2147483861" r:id="rId42"/>
    <p:sldLayoutId id="2147483862" r:id="rId43"/>
    <p:sldLayoutId id="2147483863" r:id="rId44"/>
    <p:sldLayoutId id="2147483864" r:id="rId45"/>
    <p:sldLayoutId id="2147483865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893" r:id="rId52"/>
    <p:sldLayoutId id="2147483875" r:id="rId53"/>
    <p:sldLayoutId id="2147483876" r:id="rId54"/>
    <p:sldLayoutId id="2147483877" r:id="rId55"/>
    <p:sldLayoutId id="2147483878" r:id="rId56"/>
    <p:sldLayoutId id="2147483879" r:id="rId57"/>
    <p:sldLayoutId id="2147483880" r:id="rId58"/>
    <p:sldLayoutId id="2147483881" r:id="rId59"/>
    <p:sldLayoutId id="2147483882" r:id="rId60"/>
    <p:sldLayoutId id="2147483883" r:id="rId61"/>
    <p:sldLayoutId id="2147483884" r:id="rId62"/>
    <p:sldLayoutId id="2147483885" r:id="rId63"/>
    <p:sldLayoutId id="2147483886" r:id="rId64"/>
    <p:sldLayoutId id="2147483888" r:id="rId65"/>
    <p:sldLayoutId id="2147483887" r:id="rId66"/>
    <p:sldLayoutId id="2147483894" r:id="rId67"/>
    <p:sldLayoutId id="2147483896" r:id="rId68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AC8F-CE4A-F1D9-FDDD-6EF8C58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409022"/>
            <a:ext cx="6568440" cy="1902236"/>
          </a:xfrm>
        </p:spPr>
        <p:txBody>
          <a:bodyPr>
            <a:noAutofit/>
          </a:bodyPr>
          <a:lstStyle/>
          <a:p>
            <a:r>
              <a:rPr lang="en-US" sz="6000" dirty="0"/>
              <a:t>Getting Started with Wireless IoT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857E8-36A0-AA7A-F311-6280F5C32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844153"/>
            <a:ext cx="5410200" cy="787400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/>
              <a:t>Rob Lauer &amp; TJ </a:t>
            </a:r>
            <a:r>
              <a:rPr lang="en-US" sz="3000" b="1" dirty="0" err="1"/>
              <a:t>VanToll</a:t>
            </a:r>
            <a:endParaRPr lang="en-US" sz="3000" b="1" dirty="0"/>
          </a:p>
          <a:p>
            <a:r>
              <a:rPr lang="en-US" dirty="0"/>
              <a:t>Developer Relations</a:t>
            </a:r>
          </a:p>
        </p:txBody>
      </p:sp>
    </p:spTree>
    <p:extLst>
      <p:ext uri="{BB962C8B-B14F-4D97-AF65-F5344CB8AC3E}">
        <p14:creationId xmlns:p14="http://schemas.microsoft.com/office/powerpoint/2010/main" val="14850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The Notecard Options, Simplified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7E3EE-ED39-B461-779B-7845805A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18" y="1914797"/>
            <a:ext cx="1638300" cy="190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AE4B11-03D9-FD80-FF82-49D50D35D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68" y="4530090"/>
            <a:ext cx="1905000" cy="190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209774-9C66-3839-B6B4-33DA49665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611" y="4195898"/>
            <a:ext cx="2239192" cy="2239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B4D79D-36F6-6D58-BC21-F0720D5C7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3707" y="1914797"/>
            <a:ext cx="1905001" cy="1905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66F305-2CA2-2A4F-9097-524A462AD8DB}"/>
              </a:ext>
            </a:extLst>
          </p:cNvPr>
          <p:cNvSpPr txBox="1"/>
          <p:nvPr/>
        </p:nvSpPr>
        <p:spPr>
          <a:xfrm>
            <a:off x="2698568" y="2636464"/>
            <a:ext cx="218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Cellular Only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92902F-CC1B-D728-9FE3-D53E16B56208}"/>
              </a:ext>
            </a:extLst>
          </p:cNvPr>
          <p:cNvSpPr txBox="1"/>
          <p:nvPr/>
        </p:nvSpPr>
        <p:spPr>
          <a:xfrm>
            <a:off x="2698567" y="5247280"/>
            <a:ext cx="218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Wi-Fi Only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F4911-6802-BFB8-B9A7-A7AAD8E5391B}"/>
              </a:ext>
            </a:extLst>
          </p:cNvPr>
          <p:cNvSpPr txBox="1"/>
          <p:nvPr/>
        </p:nvSpPr>
        <p:spPr>
          <a:xfrm>
            <a:off x="7738708" y="2636463"/>
            <a:ext cx="218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LoRa Only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7BEE7-132D-528E-3871-403BF383A8DC}"/>
              </a:ext>
            </a:extLst>
          </p:cNvPr>
          <p:cNvSpPr txBox="1"/>
          <p:nvPr/>
        </p:nvSpPr>
        <p:spPr>
          <a:xfrm>
            <a:off x="7738708" y="5218254"/>
            <a:ext cx="2972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tkinson Hyperlegible" pitchFamily="2" charset="77"/>
              </a:rPr>
              <a:t>Cellular and Wi-Fi</a:t>
            </a:r>
          </a:p>
        </p:txBody>
      </p:sp>
    </p:spTree>
    <p:extLst>
      <p:ext uri="{BB962C8B-B14F-4D97-AF65-F5344CB8AC3E}">
        <p14:creationId xmlns:p14="http://schemas.microsoft.com/office/powerpoint/2010/main" val="10545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CB738FA-765F-FBD0-9BD7-E8C0DC44EEBA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Notecard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AABA9-4D4A-178E-8D42-27CD516B831A}"/>
              </a:ext>
            </a:extLst>
          </p:cNvPr>
          <p:cNvSpPr txBox="1"/>
          <p:nvPr/>
        </p:nvSpPr>
        <p:spPr>
          <a:xfrm>
            <a:off x="1212616" y="1813172"/>
            <a:ext cx="6099477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Low-power system-on-module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Global cellular/GPS or Wi-Fi or LoRa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500MB cell data + 10 years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Dual SIM support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JSON-based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Python, Go, Arduino, C/C++, Zephyr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NB-IoT, LTE-M, LTE Cat-1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A18F3-5F1C-25CB-4640-D0049620D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01" y="1049754"/>
            <a:ext cx="3099251" cy="3531704"/>
          </a:xfrm>
          <a:prstGeom prst="rect">
            <a:avLst/>
          </a:prstGeom>
        </p:spPr>
      </p:pic>
      <p:pic>
        <p:nvPicPr>
          <p:cNvPr id="6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14A408B-38DF-50A9-0279-56B9B6AE2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733059" y="2210229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4AB13BA-B36A-DB48-CC19-5AB0D61BB30C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"req"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card.location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</a:t>
            </a:r>
          </a:p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Example: </a:t>
            </a:r>
            <a:r>
              <a:rPr lang="en-US" i="1" dirty="0" err="1">
                <a:latin typeface="Atkinson Hyperlegible" pitchFamily="2" charset="77"/>
              </a:rPr>
              <a:t>card.location</a:t>
            </a:r>
            <a:r>
              <a:rPr lang="en-US" i="1" dirty="0">
                <a:latin typeface="Atkinson Hyperlegible" pitchFamily="2" charset="77"/>
              </a:rPr>
              <a:t> </a:t>
            </a:r>
            <a:r>
              <a:rPr lang="en-US" dirty="0">
                <a:latin typeface="Atkinson Hyperlegible" pitchFamily="2" charset="77"/>
              </a:rPr>
              <a:t>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2631E68-893A-AB48-185B-89D0FF880B52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"status":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"GPS updated (58 sec, 41dB SNR, 9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sats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"mode":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"periodic",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lat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42.577600,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-70.871340,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"time":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1598554399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7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4AB13BA-B36A-DB48-CC19-5AB0D61BB30C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 *req = 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NoteNewRequest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card.location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);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C Example: </a:t>
            </a:r>
            <a:r>
              <a:rPr lang="en-US" i="1" dirty="0" err="1">
                <a:latin typeface="Atkinson Hyperlegible" pitchFamily="2" charset="77"/>
              </a:rPr>
              <a:t>card.location</a:t>
            </a:r>
            <a:r>
              <a:rPr lang="en-US" i="1" dirty="0">
                <a:latin typeface="Atkinson Hyperlegible" pitchFamily="2" charset="77"/>
              </a:rPr>
              <a:t> </a:t>
            </a:r>
            <a:r>
              <a:rPr lang="en-US" dirty="0">
                <a:latin typeface="Atkinson Hyperlegible" pitchFamily="2" charset="77"/>
              </a:rPr>
              <a:t>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2631E68-893A-AB48-185B-89D0FF880B52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= 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NoteRequestResponse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*status =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JGetString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"status");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*mode =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JGetString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rsp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"mode");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…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etc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1397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D32FF-72EA-9128-46DB-144BC4A2FAD9}"/>
              </a:ext>
            </a:extLst>
          </p:cNvPr>
          <p:cNvSpPr txBox="1">
            <a:spLocks/>
          </p:cNvSpPr>
          <p:nvPr/>
        </p:nvSpPr>
        <p:spPr>
          <a:xfrm>
            <a:off x="675918" y="780839"/>
            <a:ext cx="10840164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What </a:t>
            </a:r>
            <a:r>
              <a:rPr lang="en-US" u="sng" dirty="0">
                <a:latin typeface="Atkinson Hyperlegible" pitchFamily="2" charset="77"/>
              </a:rPr>
              <a:t>don’t</a:t>
            </a:r>
            <a:r>
              <a:rPr lang="en-US" dirty="0">
                <a:latin typeface="Atkinson Hyperlegible" pitchFamily="2" charset="77"/>
              </a:rPr>
              <a:t> you need with Blues?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6142C-32B4-BCE4-3EB7-A95EC6BCAB68}"/>
              </a:ext>
            </a:extLst>
          </p:cNvPr>
          <p:cNvSpPr txBox="1"/>
          <p:nvPr/>
        </p:nvSpPr>
        <p:spPr>
          <a:xfrm>
            <a:off x="964137" y="1803233"/>
            <a:ext cx="8607245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SIM or Separate Mobile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AT Commands or Cellular Radio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Custom Security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Roll-Your-Own OTA Firmware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Power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Custom Cloud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Certifications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BDFFC-9D34-ABA2-15E2-DE0559EB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773" y="2805672"/>
            <a:ext cx="3767658" cy="376765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0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3B548-FFC1-33F6-3021-34B40FB3E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58" y="1232809"/>
            <a:ext cx="4228307" cy="42283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7FE6AA-E1B7-F2EC-6B48-78EB5C5AA5A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tkinson Hyperlegible" pitchFamily="2" charset="77"/>
              </a:rPr>
              <a:t>Notecarrier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57E31-FBD9-5722-5758-6FF3D0DAD4AC}"/>
              </a:ext>
            </a:extLst>
          </p:cNvPr>
          <p:cNvSpPr txBox="1"/>
          <p:nvPr/>
        </p:nvSpPr>
        <p:spPr>
          <a:xfrm>
            <a:off x="1212616" y="1797360"/>
            <a:ext cx="5949574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Carrier boards for easy prototyping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tkinson Hyperlegible" pitchFamily="2" charset="77"/>
              </a:rPr>
              <a:t>Notecarrier</a:t>
            </a:r>
            <a:r>
              <a:rPr lang="en-US" sz="2800" dirty="0">
                <a:latin typeface="Atkinson Hyperlegible" pitchFamily="2" charset="77"/>
              </a:rPr>
              <a:t> for every scenario: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F</a:t>
            </a:r>
            <a:r>
              <a:rPr lang="en-US" sz="2400" dirty="0">
                <a:latin typeface="Atkinson Hyperlegible" pitchFamily="2" charset="77"/>
              </a:rPr>
              <a:t> – Feather-compatible socket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A</a:t>
            </a:r>
            <a:r>
              <a:rPr lang="en-US" sz="2400" dirty="0">
                <a:latin typeface="Atkinson Hyperlegible" pitchFamily="2" charset="77"/>
              </a:rPr>
              <a:t> – Any MCU, onboard antennas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B</a:t>
            </a:r>
            <a:r>
              <a:rPr lang="en-US" sz="2400" dirty="0">
                <a:latin typeface="Atkinson Hyperlegible" pitchFamily="2" charset="77"/>
              </a:rPr>
              <a:t> – Small form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Pi</a:t>
            </a:r>
            <a:r>
              <a:rPr lang="en-US" sz="2400" dirty="0">
                <a:latin typeface="Atkinson Hyperlegible" pitchFamily="2" charset="77"/>
              </a:rPr>
              <a:t> – Raspberry Pi SBC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tkinson Hyperlegible" pitchFamily="2" charset="77"/>
              </a:rPr>
              <a:t>SparkFun</a:t>
            </a:r>
            <a:r>
              <a:rPr lang="en-US" sz="2400" dirty="0">
                <a:latin typeface="Atkinson Hyperlegible" pitchFamily="2" charset="77"/>
              </a:rPr>
              <a:t> </a:t>
            </a:r>
            <a:r>
              <a:rPr lang="en-US" sz="2400" dirty="0" err="1">
                <a:latin typeface="Atkinson Hyperlegible" pitchFamily="2" charset="77"/>
              </a:rPr>
              <a:t>MicroMod</a:t>
            </a:r>
            <a:r>
              <a:rPr lang="en-US" sz="2400" dirty="0">
                <a:latin typeface="Atkinson Hyperlegible" pitchFamily="2" charset="77"/>
              </a:rPr>
              <a:t> Cellular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tkinson Hyperlegible" pitchFamily="2" charset="77"/>
              </a:rPr>
              <a:t>Blues.ONE</a:t>
            </a:r>
            <a:r>
              <a:rPr lang="en-US" sz="2400" dirty="0">
                <a:latin typeface="Atkinson Hyperlegible" pitchFamily="2" charset="77"/>
              </a:rPr>
              <a:t> from </a:t>
            </a:r>
            <a:r>
              <a:rPr lang="en-US" sz="2400" dirty="0" err="1">
                <a:latin typeface="Atkinson Hyperlegible" pitchFamily="2" charset="77"/>
              </a:rPr>
              <a:t>RAKwireless</a:t>
            </a:r>
            <a:endParaRPr lang="en-US" sz="2400" dirty="0">
              <a:latin typeface="Atkinson Hyperlegible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26FF8-6950-E081-3860-242CE5F60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33" y="1292525"/>
            <a:ext cx="3644156" cy="3644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63324-CA63-7380-9764-D6E3FBBE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61" y="914094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2D23B-A605-55B6-A004-FB3340629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9770" y="2251508"/>
            <a:ext cx="4639994" cy="228398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F06B1A4-62A7-6EBD-F004-EAE2BC4B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89" y="1024956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lues.one by rakwireless">
            <a:extLst>
              <a:ext uri="{FF2B5EF4-FFF2-40B4-BE49-F238E27FC236}">
                <a16:creationId xmlns:a16="http://schemas.microsoft.com/office/drawing/2014/main" id="{305E83B8-0974-9150-23CD-FA266709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132" y="1721041"/>
            <a:ext cx="3855278" cy="385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C0AA65D-B9C1-1FB3-237A-43E96CAAD12F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tkinson Hyperlegible" pitchFamily="2" charset="77"/>
              </a:rPr>
              <a:t>Notehub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0AF98-642C-25F8-5E9F-C58B3F0E9AC4}"/>
              </a:ext>
            </a:extLst>
          </p:cNvPr>
          <p:cNvSpPr txBox="1"/>
          <p:nvPr/>
        </p:nvSpPr>
        <p:spPr>
          <a:xfrm>
            <a:off x="1212615" y="1670562"/>
            <a:ext cx="656972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Route data to </a:t>
            </a:r>
            <a:r>
              <a:rPr lang="en-US" sz="2800" b="1" dirty="0">
                <a:latin typeface="Atkinson Hyperlegible" pitchFamily="2" charset="77"/>
              </a:rPr>
              <a:t>any cloud </a:t>
            </a:r>
            <a:r>
              <a:rPr lang="en-US" sz="2800" dirty="0">
                <a:latin typeface="Atkinson Hyperlegible" pitchFamily="2" charset="77"/>
              </a:rPr>
              <a:t>app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Manage </a:t>
            </a:r>
            <a:r>
              <a:rPr lang="en-US" sz="2800" b="1" dirty="0">
                <a:latin typeface="Atkinson Hyperlegible" pitchFamily="2" charset="77"/>
              </a:rPr>
              <a:t>fleets</a:t>
            </a:r>
            <a:r>
              <a:rPr lang="en-US" sz="2800" dirty="0">
                <a:latin typeface="Atkinson Hyperlegible" pitchFamily="2" charset="77"/>
              </a:rPr>
              <a:t> of devices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OTA MCU/Notecard </a:t>
            </a:r>
            <a:r>
              <a:rPr lang="en-US" sz="2800" b="1" dirty="0">
                <a:latin typeface="Atkinson Hyperlegible" pitchFamily="2" charset="77"/>
              </a:rPr>
              <a:t>firmware updates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tkinson Hyperlegible" pitchFamily="2" charset="77"/>
              </a:rPr>
              <a:t>Secure</a:t>
            </a:r>
            <a:r>
              <a:rPr lang="en-US" sz="2800" dirty="0">
                <a:latin typeface="Atkinson Hyperlegible" pitchFamily="2" charset="77"/>
              </a:rPr>
              <a:t> communications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165DB-3402-F4B7-C449-44899AC5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20" y="2329995"/>
            <a:ext cx="4004661" cy="216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47745-5DBD-CC6F-7249-2E83E8EBE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7" y="4367367"/>
            <a:ext cx="4110681" cy="2135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C5A72-5D71-F7E4-2E43-BB5988A3C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-314111"/>
            <a:ext cx="5289770" cy="2775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96171-363F-9CE9-B56F-C2FD75427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0" y="4651482"/>
            <a:ext cx="5583142" cy="2088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6B6CB0-9C2B-018B-085D-4A07105EA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225072"/>
            <a:ext cx="368100" cy="368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F709B8-7C64-6AA5-DD7B-6C9354A4D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503" y="5297698"/>
            <a:ext cx="462305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A42E680-B342-FE54-9F0F-0F4B8789901E}"/>
              </a:ext>
            </a:extLst>
          </p:cNvPr>
          <p:cNvSpPr txBox="1">
            <a:spLocks/>
          </p:cNvSpPr>
          <p:nvPr/>
        </p:nvSpPr>
        <p:spPr>
          <a:xfrm>
            <a:off x="755415" y="1949020"/>
            <a:ext cx="10893246" cy="4439442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Only Pay for What You Use!</a:t>
            </a:r>
          </a:p>
          <a:p>
            <a:r>
              <a:rPr lang="en-US" sz="3600" dirty="0"/>
              <a:t>Billing Account “Topped Up” to 5,000 CCs Monthly</a:t>
            </a:r>
          </a:p>
          <a:p>
            <a:r>
              <a:rPr lang="en-US" sz="3600" dirty="0"/>
              <a:t>Notecard Purchase 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5,000 CCs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F0BB7-2D06-8FAD-81C8-EAC8F170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22" y="4661452"/>
            <a:ext cx="1911878" cy="191187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9DD450-DAA5-9CD4-3BB6-C90C30BBCD33}"/>
              </a:ext>
            </a:extLst>
          </p:cNvPr>
          <p:cNvSpPr txBox="1">
            <a:spLocks/>
          </p:cNvSpPr>
          <p:nvPr/>
        </p:nvSpPr>
        <p:spPr>
          <a:xfrm>
            <a:off x="755415" y="76096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</p:spTree>
    <p:extLst>
      <p:ext uri="{BB962C8B-B14F-4D97-AF65-F5344CB8AC3E}">
        <p14:creationId xmlns:p14="http://schemas.microsoft.com/office/powerpoint/2010/main" val="5426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8E5C00E-7D3B-C4B9-9DD8-B734506271C1}"/>
              </a:ext>
            </a:extLst>
          </p:cNvPr>
          <p:cNvSpPr txBox="1">
            <a:spLocks/>
          </p:cNvSpPr>
          <p:nvPr/>
        </p:nvSpPr>
        <p:spPr>
          <a:xfrm>
            <a:off x="755415" y="2001500"/>
            <a:ext cx="10560149" cy="343251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Send an Event to </a:t>
            </a:r>
            <a:r>
              <a:rPr lang="en-US" sz="3600" dirty="0" err="1"/>
              <a:t>Notehub</a:t>
            </a:r>
            <a:r>
              <a:rPr lang="en-US" sz="3600" dirty="0"/>
              <a:t>? </a:t>
            </a:r>
            <a:r>
              <a:rPr lang="en-US" sz="3600" b="1" dirty="0"/>
              <a:t>FREE</a:t>
            </a:r>
          </a:p>
          <a:p>
            <a:r>
              <a:rPr lang="en-US" sz="3600" dirty="0"/>
              <a:t>Route an Event from </a:t>
            </a:r>
            <a:r>
              <a:rPr lang="en-US" sz="3600" dirty="0" err="1"/>
              <a:t>Notehub</a:t>
            </a:r>
            <a:r>
              <a:rPr lang="en-US" sz="3600" dirty="0"/>
              <a:t> to Cloud? </a:t>
            </a:r>
            <a:r>
              <a:rPr lang="en-US" sz="3600" b="1" dirty="0"/>
              <a:t>1 CC</a:t>
            </a:r>
          </a:p>
          <a:p>
            <a:r>
              <a:rPr lang="en-US" sz="3600" dirty="0"/>
              <a:t>Pull an Event via API? </a:t>
            </a:r>
            <a:r>
              <a:rPr lang="en-US" sz="3600" b="1" dirty="0"/>
              <a:t>1 CC</a:t>
            </a:r>
          </a:p>
          <a:p>
            <a:r>
              <a:rPr lang="en-US" sz="3600" dirty="0"/>
              <a:t>All other API requests? </a:t>
            </a:r>
            <a:r>
              <a:rPr lang="en-US" sz="3600" b="1" dirty="0"/>
              <a:t>0.001 CC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CBAAC-F4ED-A9B8-7F8E-CFAC13816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22" y="4661452"/>
            <a:ext cx="1911878" cy="191187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0B4F10CF-E1AD-33BD-C9C8-D4B1A99C526C}"/>
              </a:ext>
            </a:extLst>
          </p:cNvPr>
          <p:cNvSpPr txBox="1">
            <a:spLocks/>
          </p:cNvSpPr>
          <p:nvPr/>
        </p:nvSpPr>
        <p:spPr>
          <a:xfrm>
            <a:off x="755415" y="76096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</p:spTree>
    <p:extLst>
      <p:ext uri="{BB962C8B-B14F-4D97-AF65-F5344CB8AC3E}">
        <p14:creationId xmlns:p14="http://schemas.microsoft.com/office/powerpoint/2010/main" val="177648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9EA4093-BAAA-FD50-99BA-B3E9701B6BF5}"/>
              </a:ext>
            </a:extLst>
          </p:cNvPr>
          <p:cNvSpPr txBox="1">
            <a:spLocks/>
          </p:cNvSpPr>
          <p:nvPr/>
        </p:nvSpPr>
        <p:spPr>
          <a:xfrm>
            <a:off x="755415" y="76096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972AF-3F2A-2EF6-0C3C-4509EB73C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88" y="1911911"/>
            <a:ext cx="8265157" cy="3606089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B0213-CD10-530F-8E92-2C5125BD0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22" y="4661452"/>
            <a:ext cx="1911878" cy="191187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75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DEB36-F9A4-66D0-FF9C-746AEB3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tkinson Hyperlegible" pitchFamily="2" charset="77"/>
              </a:rPr>
              <a:t>2</a:t>
            </a:fld>
            <a:endParaRPr lang="en-US" dirty="0">
              <a:latin typeface="Atkinson Hyperlegible" pitchFamily="2" charset="77"/>
            </a:endParaRPr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DD28B82C-D238-5028-3534-DB4DBEE81D0B}"/>
              </a:ext>
            </a:extLst>
          </p:cNvPr>
          <p:cNvSpPr txBox="1">
            <a:spLocks/>
          </p:cNvSpPr>
          <p:nvPr/>
        </p:nvSpPr>
        <p:spPr>
          <a:xfrm>
            <a:off x="2143359" y="3868474"/>
            <a:ext cx="3952641" cy="5153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Rob Lauer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1BC4789-5697-2136-C0CA-D2F05D85035C}"/>
              </a:ext>
            </a:extLst>
          </p:cNvPr>
          <p:cNvSpPr txBox="1">
            <a:spLocks/>
          </p:cNvSpPr>
          <p:nvPr/>
        </p:nvSpPr>
        <p:spPr>
          <a:xfrm>
            <a:off x="2234640" y="4409561"/>
            <a:ext cx="3681668" cy="103532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accent6"/>
                </a:solidFill>
              </a:rPr>
              <a:t>Director of Developer Relations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</a:rPr>
              <a:t>RobLauer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8A3AE94D-8A92-EA53-C34F-9763BEF2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939567" y="1273038"/>
            <a:ext cx="2360226" cy="2360227"/>
          </a:xfrm>
          <a:prstGeom prst="ellipse">
            <a:avLst/>
          </a:prstGeom>
          <a:ln w="38100">
            <a:solidFill>
              <a:schemeClr val="accent6"/>
            </a:solidFill>
          </a:ln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06ECBE6-AADC-E8F6-558E-0FD3ACF8E5D9}"/>
              </a:ext>
            </a:extLst>
          </p:cNvPr>
          <p:cNvSpPr txBox="1">
            <a:spLocks/>
          </p:cNvSpPr>
          <p:nvPr/>
        </p:nvSpPr>
        <p:spPr>
          <a:xfrm>
            <a:off x="6083969" y="3868474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A0AD603D-B395-F220-9238-EAE3D7E2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0177" y="1273038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6"/>
            </a:solidFill>
          </a:ln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64AD24-B56F-7F7D-7CDC-E8B11A1303E4}"/>
              </a:ext>
            </a:extLst>
          </p:cNvPr>
          <p:cNvSpPr txBox="1">
            <a:spLocks/>
          </p:cNvSpPr>
          <p:nvPr/>
        </p:nvSpPr>
        <p:spPr>
          <a:xfrm>
            <a:off x="6219455" y="4409561"/>
            <a:ext cx="3681668" cy="103532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accent6"/>
                </a:solidFill>
              </a:rPr>
              <a:t>Principal Developer Advocate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</a:rPr>
              <a:t>TJVanToll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9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475D149-FB1A-EE4A-83D0-1C86038D30B0}"/>
              </a:ext>
            </a:extLst>
          </p:cNvPr>
          <p:cNvSpPr/>
          <p:nvPr/>
        </p:nvSpPr>
        <p:spPr>
          <a:xfrm>
            <a:off x="9152032" y="3886986"/>
            <a:ext cx="709862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45F9BF-549B-074B-8E1F-0E45D4C7808E}"/>
              </a:ext>
            </a:extLst>
          </p:cNvPr>
          <p:cNvSpPr/>
          <p:nvPr/>
        </p:nvSpPr>
        <p:spPr>
          <a:xfrm>
            <a:off x="3212794" y="3882963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Python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7069A4-858F-564C-B124-2D33AC78A810}"/>
              </a:ext>
            </a:extLst>
          </p:cNvPr>
          <p:cNvSpPr/>
          <p:nvPr/>
        </p:nvSpPr>
        <p:spPr>
          <a:xfrm>
            <a:off x="2482012" y="3882963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9B0197-1D1D-F345-B79C-FFDD4BD022D1}"/>
              </a:ext>
            </a:extLst>
          </p:cNvPr>
          <p:cNvSpPr/>
          <p:nvPr/>
        </p:nvSpPr>
        <p:spPr>
          <a:xfrm>
            <a:off x="1509630" y="3882963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Arduino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MCU/SBC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Sensors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V="1">
            <a:off x="1792832" y="270421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Atkinson Hyperlegible" pitchFamily="2" charset="77"/>
              </a:rPr>
              <a:t>{JSON}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06F0353-2913-3E4F-A028-151B793ACA0C}"/>
              </a:ext>
            </a:extLst>
          </p:cNvPr>
          <p:cNvSpPr/>
          <p:nvPr/>
        </p:nvSpPr>
        <p:spPr>
          <a:xfrm>
            <a:off x="705765" y="4217219"/>
            <a:ext cx="4073117" cy="171644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34739-3CF0-DC4C-87B2-7203111A27EF}"/>
              </a:ext>
            </a:extLst>
          </p:cNvPr>
          <p:cNvSpPr txBox="1"/>
          <p:nvPr/>
        </p:nvSpPr>
        <p:spPr>
          <a:xfrm>
            <a:off x="852102" y="4376271"/>
            <a:ext cx="40412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*req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NoteNewRequest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note.add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JAddStringToObject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"file", 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data.qo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*body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JCreateObject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JAddNumberToObject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(body, "temp", 27.3);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JAddItemToObject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"body", body);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>
            <a:off x="3338787" y="2704211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Cellular/Wi-Fi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>
            <a:off x="5190774" y="267693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Blues</a:t>
            </a:r>
          </a:p>
          <a:p>
            <a:pPr algn="ctr" defTabSz="457200"/>
            <a:r>
              <a:rPr lang="en-US" sz="1600" dirty="0" err="1">
                <a:solidFill>
                  <a:srgbClr val="44546A"/>
                </a:solidFill>
                <a:latin typeface="Atkinson Hyperlegible" pitchFamily="2" charset="77"/>
              </a:rPr>
              <a:t>Notehub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>
            <a:off x="6736492" y="2655534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>
            <a:off x="10118408" y="2672870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>
            <a:off x="8602947" y="264890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428ECB5-FC58-374F-BF10-B371D0B8FDC3}"/>
              </a:ext>
            </a:extLst>
          </p:cNvPr>
          <p:cNvSpPr/>
          <p:nvPr/>
        </p:nvSpPr>
        <p:spPr>
          <a:xfrm>
            <a:off x="8352960" y="4220031"/>
            <a:ext cx="2239163" cy="179543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DA23CF-1E9A-474E-B3C5-A83FC3C5802D}"/>
              </a:ext>
            </a:extLst>
          </p:cNvPr>
          <p:cNvSpPr txBox="1"/>
          <p:nvPr/>
        </p:nvSpPr>
        <p:spPr>
          <a:xfrm>
            <a:off x="8432197" y="4379082"/>
            <a:ext cx="21482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data.qo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"temp": 27.3,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"when": 1644268443,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lat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42.11,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lon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-88.32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"device": "dev:89347"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483131" y="502338"/>
            <a:ext cx="11225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Atkinson Hyperlegible" pitchFamily="2" charset="77"/>
              </a:rPr>
              <a:t>Outbound Communication </a:t>
            </a:r>
            <a:r>
              <a:rPr lang="en-US" sz="4000" dirty="0">
                <a:solidFill>
                  <a:prstClr val="black"/>
                </a:solidFill>
                <a:latin typeface="Atkinson Hyperlegible" pitchFamily="2" charset="77"/>
              </a:rPr>
              <a:t>(from Host to Cloud)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F9725-05C4-D79A-D3C8-DE78AAE35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2" y="1897949"/>
            <a:ext cx="1079603" cy="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 animBg="1"/>
      <p:bldP spid="79" grpId="0"/>
      <p:bldP spid="80" grpId="0" animBg="1"/>
      <p:bldP spid="81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101" grpId="0" animBg="1"/>
      <p:bldP spid="10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MCU/SBC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Sensors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H="1">
            <a:off x="10195642" y="268838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Atkinson Hyperlegible" pitchFamily="2" charset="77"/>
              </a:rPr>
              <a:t>{JSON}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 flipH="1">
            <a:off x="1855213" y="271069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Cellular/Wi-Fi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 flipH="1">
            <a:off x="3392454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Blues</a:t>
            </a:r>
          </a:p>
          <a:p>
            <a:pPr algn="ctr" defTabSz="457200"/>
            <a:r>
              <a:rPr lang="en-US" sz="1600" dirty="0" err="1">
                <a:solidFill>
                  <a:srgbClr val="44546A"/>
                </a:solidFill>
                <a:latin typeface="Atkinson Hyperlegible" pitchFamily="2" charset="77"/>
              </a:rPr>
              <a:t>Notehub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 flipH="1">
            <a:off x="5259994" y="2696739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 flipH="1">
            <a:off x="8643015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 flipH="1">
            <a:off x="6796229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2B850-6A29-9B4E-96CD-CC28E6304874}"/>
              </a:ext>
            </a:extLst>
          </p:cNvPr>
          <p:cNvSpPr/>
          <p:nvPr/>
        </p:nvSpPr>
        <p:spPr>
          <a:xfrm>
            <a:off x="9119872" y="3926666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BA1725-C88D-714A-ADB7-5D5DDC8D4B5C}"/>
              </a:ext>
            </a:extLst>
          </p:cNvPr>
          <p:cNvSpPr/>
          <p:nvPr/>
        </p:nvSpPr>
        <p:spPr>
          <a:xfrm>
            <a:off x="3212794" y="3924122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Python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D5CAE4-9766-F84E-B3F8-6C5C111465CA}"/>
              </a:ext>
            </a:extLst>
          </p:cNvPr>
          <p:cNvSpPr/>
          <p:nvPr/>
        </p:nvSpPr>
        <p:spPr>
          <a:xfrm>
            <a:off x="2482012" y="3924122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34C7C5-CCD2-D944-84F6-50B755B7D36D}"/>
              </a:ext>
            </a:extLst>
          </p:cNvPr>
          <p:cNvSpPr/>
          <p:nvPr/>
        </p:nvSpPr>
        <p:spPr>
          <a:xfrm>
            <a:off x="1519603" y="3924122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Arduino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C39618C-F4D1-E14E-BF46-D0469DA1CD83}"/>
              </a:ext>
            </a:extLst>
          </p:cNvPr>
          <p:cNvSpPr/>
          <p:nvPr/>
        </p:nvSpPr>
        <p:spPr>
          <a:xfrm>
            <a:off x="705765" y="4258378"/>
            <a:ext cx="4142117" cy="1179210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A2E17-A7EF-7940-8EA2-D9227AB6B92D}"/>
              </a:ext>
            </a:extLst>
          </p:cNvPr>
          <p:cNvSpPr txBox="1"/>
          <p:nvPr/>
        </p:nvSpPr>
        <p:spPr>
          <a:xfrm>
            <a:off x="852102" y="4417430"/>
            <a:ext cx="4041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*req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NoteNewRequest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note.get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JAddStringToObject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"file", 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data.qi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JAddBoolToObject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"delete", true);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E28367B-BEFE-6E41-AC6D-CF8C0EA1C4C3}"/>
              </a:ext>
            </a:extLst>
          </p:cNvPr>
          <p:cNvSpPr/>
          <p:nvPr/>
        </p:nvSpPr>
        <p:spPr>
          <a:xfrm>
            <a:off x="8528293" y="4261094"/>
            <a:ext cx="1961865" cy="126703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56CD8-E73D-F942-95C5-5380B61A03D5}"/>
              </a:ext>
            </a:extLst>
          </p:cNvPr>
          <p:cNvSpPr txBox="1"/>
          <p:nvPr/>
        </p:nvSpPr>
        <p:spPr>
          <a:xfrm>
            <a:off x="8597838" y="4418762"/>
            <a:ext cx="2148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sample_freq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5,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"notify": true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1FA3E-347C-0D7E-3FEB-D68E0A2BC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2" y="1897949"/>
            <a:ext cx="1079603" cy="79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FCA10E-F511-31AC-308C-AD541E355B55}"/>
              </a:ext>
            </a:extLst>
          </p:cNvPr>
          <p:cNvSpPr txBox="1"/>
          <p:nvPr/>
        </p:nvSpPr>
        <p:spPr>
          <a:xfrm>
            <a:off x="483131" y="502338"/>
            <a:ext cx="11225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Atkinson Hyperlegible" pitchFamily="2" charset="77"/>
              </a:rPr>
              <a:t>Inbound Communication </a:t>
            </a:r>
            <a:r>
              <a:rPr lang="en-US" sz="4000" dirty="0">
                <a:solidFill>
                  <a:prstClr val="black"/>
                </a:solidFill>
                <a:latin typeface="Atkinson Hyperlegible" pitchFamily="2" charset="77"/>
              </a:rPr>
              <a:t>(from Cloud to Host)</a:t>
            </a:r>
          </a:p>
        </p:txBody>
      </p:sp>
    </p:spTree>
    <p:extLst>
      <p:ext uri="{BB962C8B-B14F-4D97-AF65-F5344CB8AC3E}">
        <p14:creationId xmlns:p14="http://schemas.microsoft.com/office/powerpoint/2010/main" val="32778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/>
      <p:bldP spid="78" grpId="0" animBg="1"/>
      <p:bldP spid="79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36" grpId="0" animBg="1"/>
      <p:bldP spid="37" grpId="0" animBg="1"/>
      <p:bldP spid="38" grpId="0" animBg="1"/>
      <p:bldP spid="38" grpId="1" animBg="1"/>
      <p:bldP spid="39" grpId="0" animBg="1"/>
      <p:bldP spid="40" grpId="0" animBg="1"/>
      <p:bldP spid="41" grpId="0"/>
      <p:bldP spid="41" grpId="1"/>
      <p:bldP spid="42" grpId="0" animBg="1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DEB36-F9A4-66D0-FF9C-746AEB3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tkinson Hyperlegible" pitchFamily="2" charset="77"/>
              </a:rPr>
              <a:t>22</a:t>
            </a:fld>
            <a:endParaRPr lang="en-US" dirty="0">
              <a:latin typeface="Atkinson Hyperlegible" pitchFamily="2" charset="77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D06ECBE6-AADC-E8F6-558E-0FD3ACF8E5D9}"/>
              </a:ext>
            </a:extLst>
          </p:cNvPr>
          <p:cNvSpPr txBox="1">
            <a:spLocks/>
          </p:cNvSpPr>
          <p:nvPr/>
        </p:nvSpPr>
        <p:spPr>
          <a:xfrm>
            <a:off x="4119679" y="4058433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2B4F4D-97AA-0871-80F0-E1406976F142}"/>
              </a:ext>
            </a:extLst>
          </p:cNvPr>
          <p:cNvSpPr txBox="1">
            <a:spLocks/>
          </p:cNvSpPr>
          <p:nvPr/>
        </p:nvSpPr>
        <p:spPr>
          <a:xfrm>
            <a:off x="4346759" y="4578526"/>
            <a:ext cx="3593257" cy="103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6"/>
                </a:solidFill>
                <a:latin typeface="Atkinson Hyperlegible" pitchFamily="2" charset="77"/>
              </a:rPr>
              <a:t>Principal Developer Advocate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  <a:latin typeface="Atkinson Hyperlegible" pitchFamily="2" charset="77"/>
              </a:rPr>
              <a:t>TJVanToll</a:t>
            </a:r>
            <a:endParaRPr lang="en-US" sz="2000" b="1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A0AD603D-B395-F220-9238-EAE3D7E2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5887" y="1442003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2644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6FB1E-BCF6-0F98-FC9A-AEC07F77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400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00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9C23-4577-A4DB-7F6B-A6AF0D59BF6A}"/>
              </a:ext>
            </a:extLst>
          </p:cNvPr>
          <p:cNvSpPr txBox="1"/>
          <p:nvPr/>
        </p:nvSpPr>
        <p:spPr>
          <a:xfrm>
            <a:off x="576468" y="705678"/>
            <a:ext cx="9786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Blues Accelerators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08B-6278-2D31-0A82-CB66AE70F26F}"/>
              </a:ext>
            </a:extLst>
          </p:cNvPr>
          <p:cNvSpPr txBox="1"/>
          <p:nvPr/>
        </p:nvSpPr>
        <p:spPr>
          <a:xfrm>
            <a:off x="576467" y="1768570"/>
            <a:ext cx="11350488" cy="84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tkinson Hyperlegible" pitchFamily="2" charset="77"/>
              </a:rPr>
              <a:t>50 Purpose-Built IoT Apps, </a:t>
            </a:r>
            <a:r>
              <a:rPr lang="en-US" sz="3600" dirty="0">
                <a:solidFill>
                  <a:srgbClr val="000000"/>
                </a:solidFill>
                <a:latin typeface="Atkinson Hyperlegible" pitchFamily="2" charset="77"/>
              </a:rPr>
              <a:t>Free and Open Source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AB5AA0-CD89-0BD0-1596-9BBBDA85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82" y="3194716"/>
            <a:ext cx="5857461" cy="35157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CC532-2DDB-6BE8-4703-199BADF90873}"/>
              </a:ext>
            </a:extLst>
          </p:cNvPr>
          <p:cNvSpPr txBox="1"/>
          <p:nvPr/>
        </p:nvSpPr>
        <p:spPr>
          <a:xfrm>
            <a:off x="2896185" y="5147620"/>
            <a:ext cx="6711053" cy="7411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blues.dev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kinson Hyperlegible" pitchFamily="2" charset="77"/>
                <a:ea typeface="+mn-ea"/>
                <a:cs typeface="+mn-cs"/>
              </a:rPr>
              <a:t>/accelerators</a:t>
            </a:r>
          </a:p>
        </p:txBody>
      </p:sp>
    </p:spTree>
    <p:extLst>
      <p:ext uri="{BB962C8B-B14F-4D97-AF65-F5344CB8AC3E}">
        <p14:creationId xmlns:p14="http://schemas.microsoft.com/office/powerpoint/2010/main" val="24645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84C6E5B-0CCC-3E26-8F45-21DFC30AD64C}"/>
              </a:ext>
            </a:extLst>
          </p:cNvPr>
          <p:cNvSpPr txBox="1">
            <a:spLocks/>
          </p:cNvSpPr>
          <p:nvPr/>
        </p:nvSpPr>
        <p:spPr>
          <a:xfrm>
            <a:off x="569476" y="1989987"/>
            <a:ext cx="11139593" cy="241358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🧑‍💻 </a:t>
            </a:r>
            <a:r>
              <a:rPr lang="en-US" b="1" dirty="0" err="1"/>
              <a:t>blues.dev</a:t>
            </a:r>
            <a:r>
              <a:rPr lang="en-US" b="1" dirty="0"/>
              <a:t> </a:t>
            </a:r>
            <a:r>
              <a:rPr lang="en-US" dirty="0"/>
              <a:t>for Blues developer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🏁 Get a Blues Starter Kit @ </a:t>
            </a:r>
            <a:r>
              <a:rPr lang="en-US" b="1" dirty="0" err="1"/>
              <a:t>shop.blues.io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🚀 </a:t>
            </a:r>
            <a:r>
              <a:rPr lang="en-US" dirty="0"/>
              <a:t>Clone a free and open-source Blues Accelerator </a:t>
            </a:r>
            <a:r>
              <a:rPr lang="en-US" b="1" dirty="0"/>
              <a:t>@ </a:t>
            </a:r>
            <a:r>
              <a:rPr lang="en-US" b="1" dirty="0" err="1"/>
              <a:t>blues.dev</a:t>
            </a:r>
            <a:r>
              <a:rPr lang="en-US" b="1" dirty="0"/>
              <a:t>/accelerators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BFD5FB1-D6DE-4F70-45BC-9E092F2636EA}"/>
              </a:ext>
            </a:extLst>
          </p:cNvPr>
          <p:cNvSpPr txBox="1">
            <a:spLocks/>
          </p:cNvSpPr>
          <p:nvPr/>
        </p:nvSpPr>
        <p:spPr>
          <a:xfrm>
            <a:off x="569477" y="77364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/>
              <a:t>Thanks! (Time for Q&amp;A)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68FAAF8-E6DF-B574-87D1-93E6EEBEB612}"/>
              </a:ext>
            </a:extLst>
          </p:cNvPr>
          <p:cNvSpPr txBox="1">
            <a:spLocks/>
          </p:cNvSpPr>
          <p:nvPr/>
        </p:nvSpPr>
        <p:spPr>
          <a:xfrm>
            <a:off x="2470872" y="5905824"/>
            <a:ext cx="1352620" cy="31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Rob Lauer</a:t>
            </a:r>
          </a:p>
        </p:txBody>
      </p:sp>
      <p:pic>
        <p:nvPicPr>
          <p:cNvPr id="6" name="Picture Placeholder 2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B52008AA-DFCB-A0BE-6CAE-30F79083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431521" y="4373696"/>
            <a:ext cx="1431322" cy="1431322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6994D-83B6-BE88-1BBC-65E972F086AA}"/>
              </a:ext>
            </a:extLst>
          </p:cNvPr>
          <p:cNvSpPr txBox="1">
            <a:spLocks/>
          </p:cNvSpPr>
          <p:nvPr/>
        </p:nvSpPr>
        <p:spPr>
          <a:xfrm>
            <a:off x="2610470" y="6361815"/>
            <a:ext cx="1045348" cy="201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dirty="0" err="1">
                <a:solidFill>
                  <a:schemeClr val="accent6"/>
                </a:solidFill>
                <a:latin typeface="Atkinson Hyperlegible" pitchFamily="2" charset="77"/>
              </a:rPr>
              <a:t>RobLauer</a:t>
            </a:r>
            <a:endParaRPr lang="en-US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7D433EEA-7B7C-4D28-8222-0558240ACE36}"/>
              </a:ext>
            </a:extLst>
          </p:cNvPr>
          <p:cNvSpPr txBox="1">
            <a:spLocks/>
          </p:cNvSpPr>
          <p:nvPr/>
        </p:nvSpPr>
        <p:spPr>
          <a:xfrm>
            <a:off x="4638325" y="5879997"/>
            <a:ext cx="2365847" cy="35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9CBA1EF-252E-357D-83FC-A3455B126A15}"/>
              </a:ext>
            </a:extLst>
          </p:cNvPr>
          <p:cNvSpPr txBox="1">
            <a:spLocks/>
          </p:cNvSpPr>
          <p:nvPr/>
        </p:nvSpPr>
        <p:spPr>
          <a:xfrm>
            <a:off x="4614859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accent6"/>
                </a:solidFill>
                <a:latin typeface="Atkinson Hyperlegible" pitchFamily="2" charset="77"/>
              </a:rPr>
              <a:t>Principal Developer Advocate</a:t>
            </a:r>
          </a:p>
        </p:txBody>
      </p:sp>
      <p:pic>
        <p:nvPicPr>
          <p:cNvPr id="10" name="Picture Placeholder 2">
            <a:extLst>
              <a:ext uri="{FF2B5EF4-FFF2-40B4-BE49-F238E27FC236}">
                <a16:creationId xmlns:a16="http://schemas.microsoft.com/office/drawing/2014/main" id="{D6B66A09-7B03-3D7F-950E-34141E58F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5589" y="4373696"/>
            <a:ext cx="1431322" cy="1431322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C61A56-11B3-8DBC-0716-35863901F277}"/>
              </a:ext>
            </a:extLst>
          </p:cNvPr>
          <p:cNvSpPr txBox="1">
            <a:spLocks/>
          </p:cNvSpPr>
          <p:nvPr/>
        </p:nvSpPr>
        <p:spPr>
          <a:xfrm>
            <a:off x="5220815" y="6348075"/>
            <a:ext cx="1200864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sz="1000" dirty="0" err="1">
                <a:solidFill>
                  <a:schemeClr val="accent6"/>
                </a:solidFill>
                <a:latin typeface="Atkinson Hyperlegible" pitchFamily="2" charset="77"/>
              </a:rPr>
              <a:t>TJVanToll</a:t>
            </a:r>
            <a:endParaRPr lang="en-US" sz="1000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C6DA2E-9780-8425-A901-CF628B145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77" y="4011122"/>
            <a:ext cx="1767032" cy="2013594"/>
          </a:xfrm>
          <a:prstGeom prst="rect">
            <a:avLst/>
          </a:prstGeom>
        </p:spPr>
      </p:pic>
      <p:pic>
        <p:nvPicPr>
          <p:cNvPr id="13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8ED0C03-86ED-120B-57FA-9EA35094C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10182126" y="4475296"/>
            <a:ext cx="1842061" cy="2286923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11A3B15-720D-0180-D93E-722D41EAE76C}"/>
              </a:ext>
            </a:extLst>
          </p:cNvPr>
          <p:cNvSpPr txBox="1">
            <a:spLocks/>
          </p:cNvSpPr>
          <p:nvPr/>
        </p:nvSpPr>
        <p:spPr>
          <a:xfrm>
            <a:off x="1940793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accent6"/>
                </a:solidFill>
                <a:latin typeface="Atkinson Hyperlegible" pitchFamily="2" charset="77"/>
              </a:rPr>
              <a:t>Director of Developer Relations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58DE4E-7A72-3977-8C6E-F91A89E4D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378" y="76534"/>
            <a:ext cx="2833477" cy="27810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878C7C-2013-64F4-0603-BEA0E103A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072" y="4448489"/>
            <a:ext cx="2209621" cy="22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1" y="4496430"/>
            <a:ext cx="6969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FFFFFF"/>
                </a:solidFill>
                <a:latin typeface="Atkinson Hyperlegible" pitchFamily="2" charset="77"/>
              </a:rPr>
              <a:t>Ray Ozzie – Blues CEO</a:t>
            </a:r>
            <a:endParaRPr lang="en-US" sz="2400" dirty="0">
              <a:latin typeface="Atkinson Hyperlegible" pitchFamily="2" charset="77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93110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FFFF"/>
                </a:solidFill>
                <a:latin typeface="Atkinson Hyperlegible" pitchFamily="2" charset="77"/>
              </a:rPr>
              <a:t>Complexity kills. </a:t>
            </a:r>
            <a:r>
              <a:rPr lang="en-US" sz="4400" dirty="0">
                <a:solidFill>
                  <a:srgbClr val="FFFFFF"/>
                </a:solidFill>
                <a:latin typeface="Atkinson Hyperlegible" pitchFamily="2" charset="77"/>
              </a:rPr>
              <a:t>It sucks the life out of developers, it makes products difficult to plan, build, and test.</a:t>
            </a:r>
            <a:endParaRPr lang="en" sz="4400" dirty="0">
              <a:solidFill>
                <a:srgbClr val="FFFFFF"/>
              </a:solidFill>
              <a:latin typeface="Atkinson Hyperlegibl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6FB1E-BCF6-0F98-FC9A-AEC07F77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9C23-4577-A4DB-7F6B-A6AF0D59BF6A}"/>
              </a:ext>
            </a:extLst>
          </p:cNvPr>
          <p:cNvSpPr txBox="1"/>
          <p:nvPr/>
        </p:nvSpPr>
        <p:spPr>
          <a:xfrm>
            <a:off x="576469" y="70567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tkinson Hyperlegible" pitchFamily="2" charset="77"/>
              </a:rPr>
              <a:t>Today’s 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08B-6278-2D31-0A82-CB66AE70F26F}"/>
              </a:ext>
            </a:extLst>
          </p:cNvPr>
          <p:cNvSpPr txBox="1"/>
          <p:nvPr/>
        </p:nvSpPr>
        <p:spPr>
          <a:xfrm>
            <a:off x="576469" y="1585496"/>
            <a:ext cx="10346635" cy="167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tkinson Hyperlegible" pitchFamily="2" charset="77"/>
              </a:rPr>
              <a:t>Intro to the Blues Ecosystem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tkinson Hyperlegible" pitchFamily="2" charset="77"/>
              </a:rPr>
              <a:t>Hands-on Demonstration of Wireless IoT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3760B4-11D2-DE83-AC85-634264AD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376" y="4293045"/>
            <a:ext cx="1868749" cy="2172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81281-7A88-FFEB-C161-1BA771591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853" y="4293044"/>
            <a:ext cx="2172965" cy="2172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E8C49-B055-E306-693C-3CBCF68BD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90" y="3911842"/>
            <a:ext cx="2554165" cy="2554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9D562-5C21-BF4D-3A01-8FD74E00E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83" y="4293042"/>
            <a:ext cx="2172965" cy="21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906C2-03FC-0D5C-7D26-66D3656A22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8957"/>
            <a:ext cx="3580086" cy="3580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4BDE-1CB6-4E9C-C63D-2C0F13F1E8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84" y="1638957"/>
            <a:ext cx="3580086" cy="35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9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4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9AB7-868E-3843-9CA3-E58FE0C75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4487"/>
            <a:ext cx="12192000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9C3A4-2E2B-074A-AA2D-7E55B7ED78CC}"/>
              </a:ext>
            </a:extLst>
          </p:cNvPr>
          <p:cNvSpPr txBox="1"/>
          <p:nvPr/>
        </p:nvSpPr>
        <p:spPr>
          <a:xfrm>
            <a:off x="-76200" y="2690336"/>
            <a:ext cx="123444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4400" b="1" dirty="0">
                <a:highlight>
                  <a:srgbClr val="4C8EC1"/>
                </a:highlight>
                <a:latin typeface="Atkinson Hyperlegible" pitchFamily="2" charset="77"/>
              </a:rPr>
              <a:t>“Making wireless connectivity easier for developers and more affordable for all”</a:t>
            </a:r>
          </a:p>
        </p:txBody>
      </p:sp>
    </p:spTree>
    <p:extLst>
      <p:ext uri="{BB962C8B-B14F-4D97-AF65-F5344CB8AC3E}">
        <p14:creationId xmlns:p14="http://schemas.microsoft.com/office/powerpoint/2010/main" val="19438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3D0E65-8321-39EB-B812-287E92D43ED4}"/>
              </a:ext>
            </a:extLst>
          </p:cNvPr>
          <p:cNvSpPr txBox="1"/>
          <p:nvPr/>
        </p:nvSpPr>
        <p:spPr>
          <a:xfrm>
            <a:off x="2835717" y="3119831"/>
            <a:ext cx="714430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🔒 Securing your data from device to cloud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🔋 Building zero-config low-power hardware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👩‍💻 Providing an unmatched developer experience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♻️ Harmonizing the IoT with interchangeable RATs</a:t>
            </a:r>
            <a:endParaRPr lang="en-US" sz="1600" dirty="0">
              <a:latin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FA608-38C9-B463-1BDE-2C4862FDB119}"/>
              </a:ext>
            </a:extLst>
          </p:cNvPr>
          <p:cNvSpPr txBox="1"/>
          <p:nvPr/>
        </p:nvSpPr>
        <p:spPr>
          <a:xfrm>
            <a:off x="2332429" y="2215370"/>
            <a:ext cx="778199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3200" b="1" dirty="0">
                <a:latin typeface="Atkinson Hyperlegible" pitchFamily="2" charset="77"/>
              </a:rPr>
              <a:t>Easy</a:t>
            </a:r>
            <a:r>
              <a:rPr lang="en-US" sz="3200" dirty="0">
                <a:latin typeface="Atkinson Hyperlegible" pitchFamily="2" charset="77"/>
              </a:rPr>
              <a:t> for developers and </a:t>
            </a:r>
            <a:r>
              <a:rPr lang="en-US" sz="3200" b="1" dirty="0">
                <a:latin typeface="Atkinson Hyperlegible" pitchFamily="2" charset="77"/>
              </a:rPr>
              <a:t>affordable</a:t>
            </a:r>
            <a:r>
              <a:rPr lang="en-US" sz="3200" dirty="0">
                <a:latin typeface="Atkinson Hyperlegible" pitchFamily="2" charset="77"/>
              </a:rPr>
              <a:t> for all.</a:t>
            </a:r>
            <a:endParaRPr lang="en-US" sz="2800" dirty="0">
              <a:latin typeface="Atkinson Hyperlegible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87C2D-7F07-927B-70D0-34E4A1F3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788" y="482382"/>
            <a:ext cx="3902423" cy="13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3E144-0A8B-1AA8-A85B-7636F641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85" y="2122221"/>
            <a:ext cx="3767658" cy="376765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40F1D8-6F4C-CFE0-18E5-E2D879C06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8" y="2122220"/>
            <a:ext cx="3767659" cy="3767659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D42E3F80-29A7-E6B3-942E-AFAD93FC146D}"/>
              </a:ext>
            </a:extLst>
          </p:cNvPr>
          <p:cNvSpPr txBox="1">
            <a:spLocks/>
          </p:cNvSpPr>
          <p:nvPr/>
        </p:nvSpPr>
        <p:spPr>
          <a:xfrm>
            <a:off x="1816900" y="656119"/>
            <a:ext cx="8558199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tkinson Hyperlegible" pitchFamily="2" charset="77"/>
              </a:rPr>
              <a:t>“Device-to-Cloud Data Pump”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38AD8-4A1C-4F53-6739-3741FC41A6C1}"/>
              </a:ext>
            </a:extLst>
          </p:cNvPr>
          <p:cNvSpPr txBox="1"/>
          <p:nvPr/>
        </p:nvSpPr>
        <p:spPr>
          <a:xfrm>
            <a:off x="5579810" y="3544385"/>
            <a:ext cx="758061" cy="84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D8BC3F-47A5-9725-36CF-CD08F2040D85}"/>
              </a:ext>
            </a:extLst>
          </p:cNvPr>
          <p:cNvCxnSpPr>
            <a:cxnSpLocks/>
          </p:cNvCxnSpPr>
          <p:nvPr/>
        </p:nvCxnSpPr>
        <p:spPr>
          <a:xfrm>
            <a:off x="4903304" y="3259174"/>
            <a:ext cx="1783290" cy="0"/>
          </a:xfrm>
          <a:prstGeom prst="straightConnector1">
            <a:avLst/>
          </a:prstGeom>
          <a:noFill/>
          <a:ln w="82550" cap="flat" cmpd="sng" algn="ctr">
            <a:solidFill>
              <a:srgbClr val="00206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AD85C1-5ED2-A34A-B730-B14CB69170F6}"/>
              </a:ext>
            </a:extLst>
          </p:cNvPr>
          <p:cNvCxnSpPr>
            <a:cxnSpLocks/>
          </p:cNvCxnSpPr>
          <p:nvPr/>
        </p:nvCxnSpPr>
        <p:spPr>
          <a:xfrm flipH="1">
            <a:off x="5231087" y="4497585"/>
            <a:ext cx="1729826" cy="0"/>
          </a:xfrm>
          <a:prstGeom prst="straightConnector1">
            <a:avLst/>
          </a:prstGeom>
          <a:noFill/>
          <a:ln w="825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7853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v7" id="{82AC2E16-3ED2-4342-8041-DA44F51E690C}" vid="{74BBC9E0-1CA4-EC45-8751-7F128B02878F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v7" id="{82AC2E16-3ED2-4342-8041-DA44F51E690C}" vid="{3A285F96-E5A9-3F4A-A84E-55D403BAC7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</TotalTime>
  <Words>786</Words>
  <Application>Microsoft Macintosh PowerPoint</Application>
  <PresentationFormat>Widescreen</PresentationFormat>
  <Paragraphs>181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Atkinson Hyperlegible</vt:lpstr>
      <vt:lpstr>Barlow</vt:lpstr>
      <vt:lpstr>Calibri</vt:lpstr>
      <vt:lpstr>Courier New</vt:lpstr>
      <vt:lpstr>Fira Code</vt:lpstr>
      <vt:lpstr>Menlo</vt:lpstr>
      <vt:lpstr>Sabon Next LT</vt:lpstr>
      <vt:lpstr>Tahoma</vt:lpstr>
      <vt:lpstr>Times New Roman</vt:lpstr>
      <vt:lpstr>Office Theme</vt:lpstr>
      <vt:lpstr>1_Office Theme</vt:lpstr>
      <vt:lpstr>Getting Started with Wireless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 Lauer</dc:creator>
  <cp:lastModifiedBy>Rob Lauer</cp:lastModifiedBy>
  <cp:revision>13</cp:revision>
  <dcterms:created xsi:type="dcterms:W3CDTF">2023-05-30T20:02:57Z</dcterms:created>
  <dcterms:modified xsi:type="dcterms:W3CDTF">2023-11-03T17:06:01Z</dcterms:modified>
</cp:coreProperties>
</file>